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7" r:id="rId3"/>
    <p:sldId id="345" r:id="rId4"/>
    <p:sldId id="337" r:id="rId5"/>
    <p:sldId id="353" r:id="rId6"/>
    <p:sldId id="354" r:id="rId7"/>
    <p:sldId id="350" r:id="rId8"/>
    <p:sldId id="351" r:id="rId9"/>
    <p:sldId id="346" r:id="rId10"/>
    <p:sldId id="348" r:id="rId11"/>
    <p:sldId id="349" r:id="rId12"/>
    <p:sldId id="352" r:id="rId13"/>
  </p:sldIdLst>
  <p:sldSz cx="9144000" cy="6858000" type="screen4x3"/>
  <p:notesSz cx="6808788" cy="9940925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F0D1D4C-0A52-4029-BD58-09EACC7E672F}">
          <p14:sldIdLst>
            <p14:sldId id="256"/>
            <p14:sldId id="347"/>
            <p14:sldId id="345"/>
          </p14:sldIdLst>
        </p14:section>
        <p14:section name="Раздел без заголовка" id="{5281865B-1846-4F48-845F-2E5E8BA62F34}">
          <p14:sldIdLst>
            <p14:sldId id="337"/>
            <p14:sldId id="350"/>
            <p14:sldId id="351"/>
            <p14:sldId id="346"/>
            <p14:sldId id="348"/>
            <p14:sldId id="3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F4745"/>
    <a:srgbClr val="6F6F6F"/>
    <a:srgbClr val="86AB2B"/>
    <a:srgbClr val="2765AF"/>
    <a:srgbClr val="2C70C2"/>
    <a:srgbClr val="966797"/>
    <a:srgbClr val="9AC638"/>
    <a:srgbClr val="8DB533"/>
    <a:srgbClr val="DE0000"/>
    <a:srgbClr val="B713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12" autoAdjust="0"/>
  </p:normalViewPr>
  <p:slideViewPr>
    <p:cSldViewPr>
      <p:cViewPr varScale="1">
        <p:scale>
          <a:sx n="80" d="100"/>
          <a:sy n="80" d="100"/>
        </p:scale>
        <p:origin x="-106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0C2F3DB-C7CF-45F8-9B28-5F31B31E15F3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D4D6D18-DFF3-492F-9434-BA4A766B2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67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B4095F-C931-4156-9461-EE5A1ACD99FB}" type="datetimeFigureOut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72C72B-E914-4D75-8FE7-802097FDE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242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98884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sokolov\Desktop\лого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067944" y="332656"/>
            <a:ext cx="761539" cy="12565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96390"/>
            <a:ext cx="9144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Myriad Pro" pitchFamily="34" charset="0"/>
              </a:rPr>
              <a:t>МОСКОВСКИЙ  ГОСУДАРСТВЕННЫЙ  СТРОИТЕЛЬНЫЙ УНИВЕРСИТЕТ</a:t>
            </a:r>
            <a:endParaRPr lang="ru-RU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3B12-6AD3-4530-B60D-E78ECE4197AA}" type="datetime1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11CD-0F70-40EB-8183-A11F65F51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3123-AAB6-4661-AE44-84E0C3D41AD6}" type="datetime1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0A6A-A7F0-44A0-BE4F-D3A509E44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292-9A5F-4C6D-B949-082E5CB4D8B2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2068-7DE6-42C3-B30C-51601C026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10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sokolov\Desktop\лого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90602" y="44624"/>
            <a:ext cx="567335" cy="936104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1475656" y="0"/>
            <a:ext cx="0" cy="105273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2417-2513-42AC-925A-4727F06169E9}" type="datetime1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17C2-2F6A-48BD-AB7F-5F599C35C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6992-3D13-48B0-BCFA-C6573400445B}" type="datetime1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7AD0-44DB-45E1-B48E-FA8AE567B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E8BB-0F50-4BC7-A556-2190B8F252AF}" type="datetime1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2DD8-C241-416B-A645-CF6347151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3B80-ED81-48A8-AB9F-50C2D413D9BB}" type="datetime1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627E-DE21-41BD-84A1-D8CD554ED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9F93-2766-402B-B886-B7E2E64AC4D8}" type="datetime1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04DF-56C5-41FB-BD1A-8B6F40F66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431A-FD50-4BD0-808A-BB26FCC246CB}" type="datetime1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6197-3A7C-478F-A3AB-04D7D895E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989A-3FD1-4028-993D-4CE29CB42975}" type="datetime1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E6C3-2D7A-47A6-9FF4-1213EA62E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49CE2F-9750-4274-909A-FAEAD896ECEC}" type="datetime1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705825-E38E-438E-A75A-D719F7F39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mgs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501008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Современные подходы к организации строительного контроля заказчика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5865475"/>
            <a:ext cx="210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ad Pro"/>
              </a:rPr>
              <a:t>2016 г.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Myr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19" y="4476147"/>
            <a:ext cx="3131840" cy="18792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F:\подготовка брошюры\СМиТ\Оборудование\№1 - КЛИМАТИЧЕСКИХ ИСПЫТАНИЙ\2_1 - стенд для натурных испытаний фасадных систем.jpg"/>
          <p:cNvPicPr/>
          <p:nvPr/>
        </p:nvPicPr>
        <p:blipFill>
          <a:blip r:embed="rId3" cstate="print"/>
          <a:srcRect l="7692" r="2564" b="21958"/>
          <a:stretch>
            <a:fillRect/>
          </a:stretch>
        </p:blipFill>
        <p:spPr bwMode="auto">
          <a:xfrm>
            <a:off x="5364088" y="2531352"/>
            <a:ext cx="3275856" cy="188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91680" y="270843"/>
            <a:ext cx="71287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Возможности современного лабораторно-инструментальной контроля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НИУ МГСУ</a:t>
            </a:r>
          </a:p>
        </p:txBody>
      </p:sp>
      <p:pic>
        <p:nvPicPr>
          <p:cNvPr id="5" name="Picture 5" descr="C:\Users\Армен\Dropbox\НОЦ Геотехника\Рекламные материалы\2012.11.06_Доклад Ректорское совещание\Фото лаборатории\20111102-DSC_4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2903" y="1148198"/>
            <a:ext cx="3275856" cy="134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24745"/>
            <a:ext cx="55801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ct val="1500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ПРОВЕДЕНИЕ ЛАБОРАТОРНЫХ И ПОЛЕВЫХ ИСПЫТАНИЙ ГРУНТОВ</a:t>
            </a:r>
          </a:p>
          <a:p>
            <a:pPr marL="171450" lvl="0" indent="-171450" algn="just">
              <a:lnSpc>
                <a:spcPct val="15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ЛАБОРАТОРИЯ СТРОИТЕЛЬНЫХ КОМПОЗИТОВ, РАСТВОРОВ, БЕТОНОВ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Испытание строительных материалов.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Разработка рецептур ССС с использованием   широкого спектра     модифицирующих добавок.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Разработка инновационных органических и минеральных добавок.</a:t>
            </a:r>
          </a:p>
          <a:p>
            <a:pPr marL="171450" indent="-171450">
              <a:lnSpc>
                <a:spcPct val="15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ЛАБОРАТОРИЯ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КЛИМАТИЧЕСКИХ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ИСПЫТАНИЙ</a:t>
            </a:r>
            <a:endParaRPr lang="ru-RU" sz="1200" b="1" dirty="0" smtClean="0">
              <a:solidFill>
                <a:srgbClr val="4F81BD">
                  <a:lumMod val="50000"/>
                </a:srgbClr>
              </a:solidFill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   Испытания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строительных материалов на морозостойкость, оценка долговечности строительных конструкций.</a:t>
            </a:r>
          </a:p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  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Симуляция воздействия солнечного света.</a:t>
            </a:r>
          </a:p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   Создание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условий солевого тумана для имитации морского климата.</a:t>
            </a:r>
          </a:p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   Разработка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новых методов испытаний по техническому заданию заказчика.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ЛАБОРАТОРИЯ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ЛАКОКРАСОЧНЫХ ПОКРЫТИЙ И ПОЛИМЕРНЫХ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МАТЕРИАЛОВ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Испытание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лакокрасочной продукции и сырьевых материалов.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Разработка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адаптация рецептур.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Проведение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ускоренных климатических испытаний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171450" indent="-171450">
              <a:lnSpc>
                <a:spcPct val="15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КОМПЛЕКСНАЯ БЕЗОПАСНОСТЬ СТРОИТЕЛЬСТВА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Испытание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конструкций на огнестойкость.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Испытание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огнезащитных составов и средств пожаротушения.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Испытания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огнестойкость фасадных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систем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5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24745"/>
            <a:ext cx="55801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НАУЧНО-ИССЛЕДОВАТЕЛЬСКИЙ И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ИСПЫТАТЕЛЬНЫЙ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ЦЕНТР </a:t>
            </a:r>
          </a:p>
          <a:p>
            <a:pPr marL="171450" lvl="0" indent="-171450">
              <a:lnSpc>
                <a:spcPct val="1500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«СВЕТОПРОЗРАЧНЫЕ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КОНСТРУКЦИИ»</a:t>
            </a:r>
          </a:p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определение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прочностных свойств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светопрозрачных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конструкций</a:t>
            </a:r>
          </a:p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определение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эксплуатационной надёжности и безопасности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светопрозрачных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конструкций</a:t>
            </a:r>
          </a:p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определение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теплозащитных и светотехнических характеристик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светопрозрачных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конструкций</a:t>
            </a:r>
          </a:p>
          <a:p>
            <a:pPr lvl="0">
              <a:lnSpc>
                <a:spcPct val="15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ЭКСПЕРТНО-ДИАГНОСТИЧЕСКИЙ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ИСПЫТАТЕЛЬНЫЙ ЦЕНТР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СТРОИТЕЛЬНЫХ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КОНСТРУКЦИЙ</a:t>
            </a:r>
          </a:p>
          <a:p>
            <a:pPr lvl="0">
              <a:lnSpc>
                <a:spcPct val="150000"/>
              </a:lnSpc>
            </a:pP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 статические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испытания  бетонов и железобетонных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конструкций</a:t>
            </a:r>
          </a:p>
          <a:p>
            <a:pPr lvl="0">
              <a:lnSpc>
                <a:spcPct val="150000"/>
              </a:lnSpc>
            </a:pP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испытания металлов, стальной и композитной арматуры</a:t>
            </a:r>
          </a:p>
          <a:p>
            <a:pPr lvl="0">
              <a:lnSpc>
                <a:spcPct val="150000"/>
              </a:lnSpc>
            </a:pP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  динамические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испытания элементов строительных конструкций, а также крупноразмерных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конструкций</a:t>
            </a:r>
          </a:p>
          <a:p>
            <a:pPr marL="171450" lvl="0" indent="-171450">
              <a:lnSpc>
                <a:spcPct val="150000"/>
              </a:lnSpc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КОМПЛЕКСНАЯ БЕЗОПАСНОСТЬ СТРОИТЕЛЬСТВА</a:t>
            </a:r>
          </a:p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 Испытание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конструкций на огнестойкость.</a:t>
            </a:r>
          </a:p>
          <a:p>
            <a:pPr lvl="0">
              <a:lnSpc>
                <a:spcPct val="150000"/>
              </a:lnSpc>
            </a:pP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Испытание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огнезащитных составов и средств пожаротушения.</a:t>
            </a:r>
          </a:p>
          <a:p>
            <a:pPr lvl="0">
              <a:lnSpc>
                <a:spcPct val="150000"/>
              </a:lnSpc>
            </a:pPr>
            <a:r>
              <a:rPr lang="ru-RU" sz="1200">
                <a:solidFill>
                  <a:srgbClr val="4F81BD">
                    <a:lumMod val="50000"/>
                  </a:srgbClr>
                </a:solidFill>
                <a:latin typeface="+mn-lt"/>
              </a:rPr>
              <a:t>  </a:t>
            </a:r>
            <a:r>
              <a:rPr lang="ru-RU" sz="120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Испытания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+mn-lt"/>
              </a:rPr>
              <a:t>на огнестойкость фасадных систем</a:t>
            </a:r>
          </a:p>
          <a:p>
            <a:pPr lvl="0">
              <a:lnSpc>
                <a:spcPct val="150000"/>
              </a:lnSpc>
            </a:pPr>
            <a:endParaRPr lang="ru-RU" sz="1200" dirty="0" smtClean="0">
              <a:solidFill>
                <a:srgbClr val="4F81BD">
                  <a:lumMod val="50000"/>
                </a:srgb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1196752"/>
            <a:ext cx="3240362" cy="14401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33" y="2636912"/>
            <a:ext cx="156223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69" y="2636912"/>
            <a:ext cx="158970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:\подготовка брошюры\СМиТ\Оборудование\еще фото\IMGL16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4" y="4293096"/>
            <a:ext cx="3184138" cy="17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91680" y="270843"/>
            <a:ext cx="71287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Возможности современного лабораторно-инструментальной контроля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НИУ МГСУ</a:t>
            </a:r>
          </a:p>
        </p:txBody>
      </p:sp>
    </p:spTree>
    <p:extLst>
      <p:ext uri="{BB962C8B-B14F-4D97-AF65-F5344CB8AC3E}">
        <p14:creationId xmlns="" xmlns:p14="http://schemas.microsoft.com/office/powerpoint/2010/main" val="35138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78564"/>
            <a:ext cx="712879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Контактная информация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124745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ct val="150000"/>
              </a:lnSpc>
            </a:pPr>
            <a:endParaRPr lang="ru-RU" sz="1200" dirty="0" smtClean="0">
              <a:solidFill>
                <a:srgbClr val="4F81BD">
                  <a:lumMod val="50000"/>
                </a:srgbClr>
              </a:solidFill>
              <a:latin typeface="+mn-lt"/>
            </a:endParaRPr>
          </a:p>
          <a:p>
            <a:pPr marL="171450" lvl="0" indent="-171450" algn="ctr">
              <a:lnSpc>
                <a:spcPct val="150000"/>
              </a:lnSpc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С данной информацией Вы можете более подробно ознакомиться</a:t>
            </a:r>
          </a:p>
          <a:p>
            <a:pPr marL="171450" lvl="0" indent="-171450" algn="ctr">
              <a:lnSpc>
                <a:spcPct val="150000"/>
              </a:lnSpc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на сайте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4F81BD">
                    <a:lumMod val="50000"/>
                  </a:srgbClr>
                </a:solidFill>
                <a:latin typeface="+mn-lt"/>
                <a:hlinkClick r:id="rId2"/>
              </a:rPr>
              <a:t>www.mgsu.ru</a:t>
            </a:r>
            <a:r>
              <a:rPr lang="en-US" sz="1400" b="1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 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в разделе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+mn-lt"/>
              </a:rPr>
              <a:t>«Заказчику».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Рисунок 6" descr="Скриншот 2016-07-11 17.01.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4517927" cy="2700000"/>
          </a:xfrm>
          <a:prstGeom prst="rect">
            <a:avLst/>
          </a:prstGeom>
        </p:spPr>
      </p:pic>
      <p:pic>
        <p:nvPicPr>
          <p:cNvPr id="10" name="Рисунок 9" descr="Скриншот 2016-07-11 17.02.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645024"/>
            <a:ext cx="4356000" cy="2988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35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4568" y="116632"/>
            <a:ext cx="720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Строительный контроль заказчика в соответствии с </a:t>
            </a:r>
            <a:r>
              <a:rPr lang="ru-RU" sz="1400" b="1" u="sng" dirty="0" smtClean="0">
                <a:solidFill>
                  <a:schemeClr val="bg1"/>
                </a:solidFill>
                <a:latin typeface="Myriad Pro" pitchFamily="34" charset="0"/>
              </a:rPr>
              <a:t>ПП </a:t>
            </a:r>
            <a:r>
              <a:rPr lang="ru-RU" sz="1400" b="1" u="sng" dirty="0">
                <a:solidFill>
                  <a:schemeClr val="bg1"/>
                </a:solidFill>
                <a:latin typeface="Myriad Pro" pitchFamily="34" charset="0"/>
              </a:rPr>
              <a:t>РФ от 21 июня 2010 г. N 468 </a:t>
            </a:r>
            <a:r>
              <a:rPr lang="ru-RU" sz="1400" b="1" dirty="0">
                <a:solidFill>
                  <a:schemeClr val="bg1"/>
                </a:solidFill>
                <a:latin typeface="Myriad Pro" pitchFamily="34" charset="0"/>
              </a:rPr>
              <a:t>"О порядке проведения строительного контроля при осуществлении строительства, реконструкции и капитального ремонта объектов капитального строительства</a:t>
            </a: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"</a:t>
            </a:r>
            <a:endParaRPr lang="ru-RU" sz="1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081714"/>
            <a:ext cx="8768976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u="sng" dirty="0" smtClean="0"/>
          </a:p>
          <a:p>
            <a:pPr algn="ctr"/>
            <a:endParaRPr lang="ru-RU" sz="1200" b="1" u="sng" dirty="0" smtClean="0"/>
          </a:p>
          <a:p>
            <a:pPr algn="ctr"/>
            <a:r>
              <a:rPr lang="ru-RU" sz="1200" b="1" u="sng" dirty="0" smtClean="0"/>
              <a:t>Строительный контроль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«Проверка </a:t>
            </a:r>
            <a:r>
              <a:rPr lang="ru-RU" sz="1200" dirty="0"/>
              <a:t>выполнения работ при строительстве объектов капитального строительства на соответствие требованиям проектной и подготовленной на ее основе рабочей документации, результатам инженерных изысканий, требованиям градостроительного плана земельного участка, требованиям технических регламентов в целях обеспечения безопасности зданий и сооружений</a:t>
            </a:r>
            <a:r>
              <a:rPr lang="ru-RU" sz="1200" dirty="0" smtClean="0"/>
              <a:t>.»</a:t>
            </a:r>
            <a:endParaRPr lang="ru-RU" sz="1200" dirty="0"/>
          </a:p>
          <a:p>
            <a:pPr algn="ctr"/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1605" y="3573016"/>
            <a:ext cx="2016224" cy="1246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Строительный контроль Заказчика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276872"/>
            <a:ext cx="5196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dirty="0" smtClean="0"/>
              <a:t>проверка </a:t>
            </a:r>
            <a:r>
              <a:rPr lang="ru-RU" sz="1000" dirty="0"/>
              <a:t>полноты и соблюдения установленных сроков выполнения подрядчиком входного контроля и достоверности документирования его результатов</a:t>
            </a:r>
            <a:r>
              <a:rPr lang="ru-RU" sz="1000" dirty="0" smtClean="0"/>
              <a:t>;</a:t>
            </a:r>
          </a:p>
          <a:p>
            <a:endParaRPr lang="ru-RU" sz="1000" dirty="0" smtClean="0"/>
          </a:p>
          <a:p>
            <a:pPr marL="171450" indent="-171450">
              <a:buFontTx/>
              <a:buChar char="-"/>
            </a:pPr>
            <a:r>
              <a:rPr lang="ru-RU" sz="1000" dirty="0" smtClean="0"/>
              <a:t> </a:t>
            </a:r>
            <a:r>
              <a:rPr lang="ru-RU" sz="1000" dirty="0"/>
              <a:t>проверка выполнения подрядчиком контрольных мероприятий по соблюдению правил складирования и хранения применяемой продукции и достоверности документирования его </a:t>
            </a:r>
            <a:r>
              <a:rPr lang="ru-RU" sz="1000" dirty="0" smtClean="0"/>
              <a:t>результатов;</a:t>
            </a:r>
          </a:p>
          <a:p>
            <a:endParaRPr lang="ru-RU" sz="1000" dirty="0" smtClean="0"/>
          </a:p>
          <a:p>
            <a:pPr marL="171450" indent="-171450">
              <a:buFontTx/>
              <a:buChar char="-"/>
            </a:pPr>
            <a:r>
              <a:rPr lang="ru-RU" sz="1000" dirty="0" smtClean="0"/>
              <a:t>проверка </a:t>
            </a:r>
            <a:r>
              <a:rPr lang="ru-RU" sz="1000" dirty="0"/>
              <a:t>полноты и соблюдения установленных сроков выполнения подрядчиком контроля последовательности и состава технологических операций по осуществлению строительства объектов капитального строительства и достоверности документирования его </a:t>
            </a:r>
            <a:r>
              <a:rPr lang="ru-RU" sz="1000" dirty="0" smtClean="0"/>
              <a:t>результатов;</a:t>
            </a:r>
          </a:p>
          <a:p>
            <a:endParaRPr lang="ru-RU" sz="1000" dirty="0" smtClean="0"/>
          </a:p>
          <a:p>
            <a:pPr marL="171450" indent="-171450">
              <a:buFontTx/>
              <a:buChar char="-"/>
            </a:pPr>
            <a:r>
              <a:rPr lang="ru-RU" sz="1000" dirty="0" smtClean="0"/>
              <a:t>совместно </a:t>
            </a:r>
            <a:r>
              <a:rPr lang="ru-RU" sz="1000" dirty="0"/>
              <a:t>с подрядчиком освидетельствование скрытых работ и промежуточная приемка возведенных строительных конструкций, влияющих на безопасность объекта капитального строительства, участков сетей инженерно-технического обеспечения</a:t>
            </a:r>
            <a:r>
              <a:rPr lang="ru-RU" sz="1000" dirty="0" smtClean="0"/>
              <a:t>;</a:t>
            </a:r>
          </a:p>
          <a:p>
            <a:pPr marL="171450" indent="-171450">
              <a:buFontTx/>
              <a:buChar char="-"/>
            </a:pPr>
            <a:endParaRPr lang="ru-RU" sz="1000" dirty="0" smtClean="0"/>
          </a:p>
          <a:p>
            <a:pPr marL="171450" indent="-171450">
              <a:buFontTx/>
              <a:buChar char="-"/>
            </a:pPr>
            <a:r>
              <a:rPr lang="ru-RU" sz="1000" dirty="0" smtClean="0"/>
              <a:t> </a:t>
            </a:r>
            <a:r>
              <a:rPr lang="ru-RU" sz="1000" dirty="0"/>
              <a:t>проверка совместно с подрядчиком соответствия законченного строительством объекта требованиям проектной и подготовленной на ее основе рабочей документации, результатам инженерных изысканий, требованиям градостроительного плана земельного участка, требованиям технических регламентов</a:t>
            </a:r>
            <a:r>
              <a:rPr lang="ru-RU" sz="1000" dirty="0" smtClean="0"/>
              <a:t>;</a:t>
            </a:r>
          </a:p>
          <a:p>
            <a:endParaRPr lang="ru-RU" sz="1000" dirty="0" smtClean="0"/>
          </a:p>
          <a:p>
            <a:pPr marL="171450" indent="-171450">
              <a:buFontTx/>
              <a:buChar char="-"/>
            </a:pPr>
            <a:r>
              <a:rPr lang="ru-RU" sz="1000" dirty="0" smtClean="0"/>
              <a:t> </a:t>
            </a:r>
            <a:r>
              <a:rPr lang="ru-RU" sz="1000" dirty="0"/>
              <a:t>иные мероприятия в целях осуществления строительного контроля, предусмотренные законодательством Российской Федерации и (или) заключенным </a:t>
            </a:r>
            <a:r>
              <a:rPr lang="ru-RU" sz="1000" dirty="0" smtClean="0"/>
              <a:t>договором.</a:t>
            </a:r>
          </a:p>
          <a:p>
            <a:endParaRPr lang="ru-RU" sz="1000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807829" y="2492896"/>
            <a:ext cx="900075" cy="1008112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960229" y="3102496"/>
            <a:ext cx="819683" cy="550912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960229" y="3758952"/>
            <a:ext cx="747675" cy="388202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967391" y="4477474"/>
            <a:ext cx="812521" cy="3164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60228" y="4921635"/>
            <a:ext cx="747675" cy="284253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07829" y="5063761"/>
            <a:ext cx="900075" cy="1029535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07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562" y="116632"/>
            <a:ext cx="72005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Myriad Pro" pitchFamily="34" charset="0"/>
              </a:rPr>
              <a:t>Организация </a:t>
            </a:r>
            <a:r>
              <a:rPr lang="ru-RU" b="1" dirty="0">
                <a:solidFill>
                  <a:schemeClr val="bg1"/>
                </a:solidFill>
                <a:latin typeface="Myriad Pro" pitchFamily="34" charset="0"/>
              </a:rPr>
              <a:t>строительного контроля </a:t>
            </a:r>
            <a:r>
              <a:rPr lang="ru-RU" b="1" dirty="0" smtClean="0">
                <a:solidFill>
                  <a:schemeClr val="bg1"/>
                </a:solidFill>
                <a:latin typeface="Myriad Pro" pitchFamily="34" charset="0"/>
              </a:rPr>
              <a:t>заказчика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Myriad Pro" pitchFamily="34" charset="0"/>
              </a:rPr>
              <a:t>НИУ МГСУ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340768"/>
            <a:ext cx="8539960" cy="78909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u="sng" dirty="0" smtClean="0"/>
          </a:p>
          <a:p>
            <a:pPr algn="ctr"/>
            <a:r>
              <a:rPr lang="ru-RU" sz="1400" b="1" u="sng" dirty="0" smtClean="0"/>
              <a:t>ДОПОЛНИТЕЛЬНЫЕ УСЛУГИ, ПРЕДОСТАВЛЯЕМЫЕ НИУ МГСУ</a:t>
            </a:r>
            <a:endParaRPr lang="ru-RU" sz="1400" b="1" u="sng" dirty="0"/>
          </a:p>
          <a:p>
            <a:pPr algn="ctr"/>
            <a:r>
              <a:rPr lang="ru-RU" sz="1200" dirty="0" smtClean="0"/>
              <a:t>по </a:t>
            </a:r>
            <a:r>
              <a:rPr lang="ru-RU" sz="1200" dirty="0"/>
              <a:t>осуществлению контрольно-проверочных мероприятий проводимых с целью безусловного соблюдения заложенных проектных решений, бюджета, графика, объема и качества работ.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204864"/>
            <a:ext cx="208823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Контроль качества и сроков строительства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3344" y="2204864"/>
            <a:ext cx="2170315" cy="6410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Лабораторный, инструментальный контроль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6256" y="2197822"/>
            <a:ext cx="205924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Мониторинг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4032" y="2924945"/>
            <a:ext cx="3479312" cy="380873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150" dirty="0" smtClean="0">
                <a:latin typeface="+mn-lt"/>
              </a:rPr>
              <a:t>Входной контроль рабочей документации</a:t>
            </a:r>
          </a:p>
          <a:p>
            <a:pPr marL="171450" indent="-171450" algn="just">
              <a:buFontTx/>
              <a:buChar char="-"/>
            </a:pPr>
            <a:r>
              <a:rPr lang="ru-RU" sz="1150" dirty="0" smtClean="0">
                <a:latin typeface="+mn-lt"/>
              </a:rPr>
              <a:t>Контроль  соответствия фактически выполняемых работ утвержденным проектным решениям</a:t>
            </a:r>
          </a:p>
          <a:p>
            <a:pPr marL="171450" indent="-171450" algn="just">
              <a:buFontTx/>
              <a:buChar char="-"/>
            </a:pPr>
            <a:r>
              <a:rPr lang="ru-RU" sz="1150" dirty="0" smtClean="0">
                <a:latin typeface="+mn-lt"/>
              </a:rPr>
              <a:t>Контроль за соблюдением технологии и качества выполняемых работ</a:t>
            </a:r>
          </a:p>
          <a:p>
            <a:pPr marL="171450" indent="-171450" algn="just">
              <a:buFontTx/>
              <a:buChar char="-"/>
            </a:pPr>
            <a:r>
              <a:rPr lang="ru-RU" sz="1150" dirty="0" smtClean="0">
                <a:latin typeface="+mn-lt"/>
              </a:rPr>
              <a:t>Проверка предъявленных к оплате объемов и стоимости выполненных работ, на соответствие проектно-сметной документации</a:t>
            </a:r>
          </a:p>
          <a:p>
            <a:pPr marL="171450" indent="-171450" algn="just">
              <a:buFontTx/>
              <a:buChar char="-"/>
            </a:pPr>
            <a:r>
              <a:rPr lang="ru-RU" sz="1150" dirty="0" smtClean="0">
                <a:latin typeface="+mn-lt"/>
              </a:rPr>
              <a:t>Проверка обоснованности применения расценок на СМР</a:t>
            </a:r>
          </a:p>
          <a:p>
            <a:pPr marL="171450" indent="-171450" algn="just">
              <a:buFontTx/>
              <a:buChar char="-"/>
            </a:pPr>
            <a:r>
              <a:rPr lang="ru-RU" sz="1150" dirty="0" smtClean="0">
                <a:latin typeface="+mn-lt"/>
              </a:rPr>
              <a:t>Ведение оперативного учета нарастающих объемов и стоимости принятых и оплаченных работ</a:t>
            </a:r>
          </a:p>
          <a:p>
            <a:pPr marL="171450" indent="-171450" algn="just">
              <a:buFontTx/>
              <a:buChar char="-"/>
            </a:pPr>
            <a:r>
              <a:rPr lang="ru-RU" sz="1150" dirty="0" smtClean="0">
                <a:latin typeface="+mn-lt"/>
              </a:rPr>
              <a:t>Контроль достоверности геодезических параметров сооружений</a:t>
            </a:r>
          </a:p>
          <a:p>
            <a:pPr marL="171450" indent="-171450" algn="just">
              <a:buFontTx/>
              <a:buChar char="-"/>
            </a:pPr>
            <a:r>
              <a:rPr lang="ru-RU" sz="1150" dirty="0" smtClean="0">
                <a:latin typeface="+mn-lt"/>
              </a:rPr>
              <a:t>Проверка обоснованности Графика производства работ на соответствие объемам и технологической последовательности.</a:t>
            </a:r>
          </a:p>
          <a:p>
            <a:pPr marL="171450" indent="-171450" algn="just">
              <a:buFontTx/>
              <a:buChar char="-"/>
            </a:pPr>
            <a:r>
              <a:rPr lang="ru-RU" sz="1150" dirty="0" smtClean="0">
                <a:latin typeface="+mn-lt"/>
              </a:rPr>
              <a:t>Мониторинг соблюдения запланированных сроков сооружения объекта.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4683" y="725214"/>
            <a:ext cx="7047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Дополнительно к  </a:t>
            </a:r>
            <a:r>
              <a:rPr lang="ru-RU" sz="1400" dirty="0"/>
              <a:t>мероприятий предусмотренных ПП РФ от 21 </a:t>
            </a:r>
            <a:r>
              <a:rPr lang="ru-RU" sz="1400" dirty="0" smtClean="0"/>
              <a:t>июня 2010г</a:t>
            </a:r>
            <a:r>
              <a:rPr lang="ru-RU" sz="1400" dirty="0"/>
              <a:t>. № 468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2924945"/>
            <a:ext cx="2160240" cy="378565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+mn-lt"/>
              </a:rPr>
              <a:t>- Организация проведения комплексного </a:t>
            </a:r>
            <a:r>
              <a:rPr lang="ru-RU" sz="1200" dirty="0">
                <a:latin typeface="+mn-lt"/>
              </a:rPr>
              <a:t>мониторинга в составе:  </a:t>
            </a:r>
            <a:r>
              <a:rPr lang="ru-RU" sz="1200" dirty="0" smtClean="0">
                <a:latin typeface="+mn-lt"/>
              </a:rPr>
              <a:t>экологического мониторинга, геотехнического </a:t>
            </a:r>
            <a:r>
              <a:rPr lang="ru-RU" sz="1200" dirty="0">
                <a:latin typeface="+mn-lt"/>
              </a:rPr>
              <a:t>мониторинга, гидрогеологического мониторинга, геодезический мониторинг (мониторинг за состоянием строительных конструкций) включая измерения (наблюдения), фиксацию результатов измерений, их математическую </a:t>
            </a:r>
            <a:r>
              <a:rPr lang="ru-RU" sz="1200" dirty="0" smtClean="0">
                <a:latin typeface="+mn-lt"/>
              </a:rPr>
              <a:t>обработку</a:t>
            </a:r>
            <a:r>
              <a:rPr lang="ru-RU" sz="1200" dirty="0" smtClean="0"/>
              <a:t>.</a:t>
            </a:r>
            <a:endParaRPr lang="ru-RU" sz="1200" dirty="0">
              <a:latin typeface="+mn-lt"/>
            </a:endParaRPr>
          </a:p>
          <a:p>
            <a:pPr algn="just"/>
            <a:endParaRPr lang="ru-RU" sz="1200" dirty="0" smtClean="0"/>
          </a:p>
          <a:p>
            <a:pPr algn="just"/>
            <a:endParaRPr lang="ru-RU" sz="1200" dirty="0">
              <a:latin typeface="+mn-lt"/>
            </a:endParaRP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>
              <a:latin typeface="+mn-lt"/>
            </a:endParaRPr>
          </a:p>
          <a:p>
            <a:pPr algn="just"/>
            <a:endParaRPr lang="ru-RU" sz="1200" dirty="0">
              <a:latin typeface="+mn-lt"/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1581554" y="669322"/>
            <a:ext cx="144016" cy="187282"/>
          </a:xfrm>
          <a:prstGeom prst="flowChartMer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12521" y="914670"/>
            <a:ext cx="82083" cy="720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2913661"/>
            <a:ext cx="3024336" cy="381642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- </a:t>
            </a:r>
            <a:r>
              <a:rPr lang="ru-RU" sz="1150" dirty="0" smtClean="0">
                <a:latin typeface="+mn-lt"/>
              </a:rPr>
              <a:t>Оперативный </a:t>
            </a:r>
            <a:r>
              <a:rPr lang="ru-RU" sz="1150" dirty="0">
                <a:latin typeface="+mn-lt"/>
              </a:rPr>
              <a:t>(на месте выполнения работ) инструментальный контроль за соблюдением технологии производства работ и применяемых материалов и изделий. </a:t>
            </a:r>
          </a:p>
          <a:p>
            <a:pPr algn="just"/>
            <a:r>
              <a:rPr lang="ru-RU" sz="1150" dirty="0" smtClean="0">
                <a:latin typeface="+mn-lt"/>
              </a:rPr>
              <a:t>- Лабораторный </a:t>
            </a:r>
            <a:r>
              <a:rPr lang="ru-RU" sz="1150" dirty="0">
                <a:latin typeface="+mn-lt"/>
              </a:rPr>
              <a:t>контроль качества строительных материалов, изделий и конструкций на предмет соответствия требованиям проектной документации, качества и безопасности. </a:t>
            </a:r>
          </a:p>
          <a:p>
            <a:pPr algn="just"/>
            <a:r>
              <a:rPr lang="ru-RU" sz="1150" dirty="0" smtClean="0">
                <a:latin typeface="+mn-lt"/>
              </a:rPr>
              <a:t>- Оперативный </a:t>
            </a:r>
            <a:r>
              <a:rPr lang="ru-RU" sz="1150" dirty="0" err="1">
                <a:latin typeface="+mn-lt"/>
              </a:rPr>
              <a:t>тепловизионный</a:t>
            </a:r>
            <a:r>
              <a:rPr lang="ru-RU" sz="1150" dirty="0">
                <a:latin typeface="+mn-lt"/>
              </a:rPr>
              <a:t> контроль качества теплоизоляции ограждающих конструкций.</a:t>
            </a:r>
          </a:p>
          <a:p>
            <a:pPr algn="just"/>
            <a:r>
              <a:rPr lang="ru-RU" sz="1150" dirty="0" smtClean="0">
                <a:latin typeface="+mn-lt"/>
              </a:rPr>
              <a:t>- Математическое </a:t>
            </a:r>
            <a:r>
              <a:rPr lang="ru-RU" sz="1150" dirty="0">
                <a:latin typeface="+mn-lt"/>
              </a:rPr>
              <a:t>и физическое моделирование воздействия возможных агрессивных воздействий на сооружения (ультрафиолет, кислоты и т.д. )</a:t>
            </a:r>
          </a:p>
          <a:p>
            <a:pPr marL="171450" indent="-171450" algn="just">
              <a:buFontTx/>
              <a:buChar char="-"/>
            </a:pPr>
            <a:r>
              <a:rPr lang="ru-RU" sz="1150" dirty="0" smtClean="0">
                <a:latin typeface="+mn-lt"/>
              </a:rPr>
              <a:t>Контроль </a:t>
            </a:r>
            <a:r>
              <a:rPr lang="ru-RU" sz="1150" dirty="0">
                <a:latin typeface="+mn-lt"/>
              </a:rPr>
              <a:t>и мониторинг за воздействием на окружающую среду</a:t>
            </a:r>
            <a:r>
              <a:rPr lang="ru-RU" sz="1150" dirty="0" smtClean="0">
                <a:latin typeface="+mn-lt"/>
              </a:rPr>
              <a:t>.</a:t>
            </a:r>
            <a:endParaRPr lang="ru-RU" sz="1150" dirty="0"/>
          </a:p>
          <a:p>
            <a:pPr algn="just"/>
            <a:endParaRPr lang="ru-RU" sz="1150" dirty="0" smtClean="0"/>
          </a:p>
          <a:p>
            <a:pPr algn="just"/>
            <a:endParaRPr lang="ru-RU" sz="1150" dirty="0"/>
          </a:p>
        </p:txBody>
      </p:sp>
    </p:spTree>
    <p:extLst>
      <p:ext uri="{BB962C8B-B14F-4D97-AF65-F5344CB8AC3E}">
        <p14:creationId xmlns="" xmlns:p14="http://schemas.microsoft.com/office/powerpoint/2010/main" val="23904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5"/>
          <p:cNvSpPr txBox="1">
            <a:spLocks/>
          </p:cNvSpPr>
          <p:nvPr/>
        </p:nvSpPr>
        <p:spPr>
          <a:xfrm>
            <a:off x="7010400" y="6926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748E6-CDC7-4539-8516-C8FB926195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196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270843"/>
            <a:ext cx="71287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Осуществление строительного контроля (технического надзора)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НИУ МГСУ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8470" y="1203163"/>
            <a:ext cx="8776018" cy="10737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 u="sng" dirty="0" smtClean="0"/>
          </a:p>
          <a:p>
            <a:pPr algn="ctr"/>
            <a:r>
              <a:rPr lang="ru-RU" sz="1300" u="sng" dirty="0" smtClean="0"/>
              <a:t>Полный </a:t>
            </a:r>
            <a:r>
              <a:rPr lang="ru-RU" sz="1300" u="sng" dirty="0"/>
              <a:t>комплекс услуг строительного контроля заказчика с </a:t>
            </a:r>
            <a:r>
              <a:rPr lang="ru-RU" sz="1300" u="sng" dirty="0" smtClean="0"/>
              <a:t>2011-по 2014г.</a:t>
            </a:r>
            <a:r>
              <a:rPr lang="ru-RU" u="sng" dirty="0" smtClean="0"/>
              <a:t> </a:t>
            </a:r>
            <a:endParaRPr lang="ru-RU" dirty="0"/>
          </a:p>
          <a:p>
            <a:pPr algn="ctr"/>
            <a:r>
              <a:rPr lang="ru-RU" sz="1400" b="1" dirty="0" smtClean="0"/>
              <a:t>Объекты, расположенные на территории Олимпийского парка</a:t>
            </a:r>
          </a:p>
          <a:p>
            <a:pPr algn="ctr"/>
            <a:r>
              <a:rPr lang="ru-RU" sz="1400" b="1" dirty="0" smtClean="0"/>
              <a:t> в Имеретинской низменности</a:t>
            </a:r>
            <a:endParaRPr lang="ru-RU" sz="1400" b="1" dirty="0"/>
          </a:p>
          <a:p>
            <a:pPr algn="ctr"/>
            <a:r>
              <a:rPr lang="ru-RU" sz="1400" dirty="0"/>
              <a:t>Общая площадь – </a:t>
            </a:r>
            <a:r>
              <a:rPr lang="ru-RU" sz="1400" dirty="0" smtClean="0"/>
              <a:t>200  Га.</a:t>
            </a:r>
            <a:endParaRPr lang="ru-RU" sz="1400" dirty="0"/>
          </a:p>
          <a:p>
            <a:pPr algn="ctr"/>
            <a:endParaRPr lang="ru-RU" sz="1400" dirty="0"/>
          </a:p>
        </p:txBody>
      </p:sp>
      <p:pic>
        <p:nvPicPr>
          <p:cNvPr id="8" name="Рисунок 7" descr="Panorama_20140203_j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9144000" cy="2782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16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\\SERVER1\share\Лейбман Д.М\Презентация МГИМО\Фото Каширка\Фото Каширка\4bbaKIqPa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10" y="2564822"/>
            <a:ext cx="3745778" cy="2465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ERVER1\share\Лейбман Д.М\Презентация МГИМО\Фото Каширка\Фото Каширка\CAM00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2" y="4288315"/>
            <a:ext cx="3206496" cy="2377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ERVER1\share\Лейбман Д.М\Презентация МГИМО\Фото Каширка\Фото Каширка\P101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44" y="4171259"/>
            <a:ext cx="3304032" cy="2541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15"/>
          <p:cNvSpPr txBox="1">
            <a:spLocks/>
          </p:cNvSpPr>
          <p:nvPr/>
        </p:nvSpPr>
        <p:spPr>
          <a:xfrm>
            <a:off x="7010400" y="6926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748E6-CDC7-4539-8516-C8FB926195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196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270843"/>
            <a:ext cx="71287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Осуществление строительного контроля (технического надзора)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НИУ МГСУ</a:t>
            </a:r>
          </a:p>
        </p:txBody>
      </p:sp>
      <p:pic>
        <p:nvPicPr>
          <p:cNvPr id="1029" name="Picture 5" descr="\\SERVER1\share\Лейбман Д.М\Презентация МГИМО\Фото Каширка\Фото Каширка\IMG_1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901696" cy="2176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SERVER1\share\Лейбман Д.М\Презентация МГИМО\Фото Каширка\Фото Каширка\IMG_0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44" y="2564822"/>
            <a:ext cx="3304032" cy="2231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ERVER1\share\Лейбман Д.М\Презентация МГИМО\Фото Каширка\Фото Каширка\IMG_06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88" y="4464139"/>
            <a:ext cx="3757500" cy="2248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8470" y="1203163"/>
            <a:ext cx="8776018" cy="10737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u="sng" dirty="0"/>
              <a:t>Полный комплекс услуг строительного контроля заказчика с 2012-по.нв.</a:t>
            </a:r>
            <a:r>
              <a:rPr lang="ru-RU" u="sng" dirty="0"/>
              <a:t> </a:t>
            </a:r>
            <a:endParaRPr lang="ru-RU" dirty="0"/>
          </a:p>
          <a:p>
            <a:pPr algn="ctr"/>
            <a:r>
              <a:rPr lang="ru-RU" sz="1400" b="1" dirty="0"/>
              <a:t>РОНЦ  РАМН им. Н.Н. Блохина</a:t>
            </a:r>
          </a:p>
          <a:p>
            <a:pPr algn="ctr"/>
            <a:r>
              <a:rPr lang="ru-RU" sz="1400" b="1" dirty="0"/>
              <a:t>НИИ Детской онкологии и гематологии</a:t>
            </a:r>
          </a:p>
          <a:p>
            <a:pPr algn="ctr"/>
            <a:r>
              <a:rPr lang="ru-RU" sz="1400" dirty="0"/>
              <a:t>Общая площадь – 103 760 м2.</a:t>
            </a:r>
          </a:p>
          <a:p>
            <a:pPr algn="ctr"/>
            <a:r>
              <a:rPr lang="ru-RU" sz="1400" dirty="0"/>
              <a:t>Строительный объем – 371950 м3.</a:t>
            </a:r>
          </a:p>
        </p:txBody>
      </p:sp>
    </p:spTree>
    <p:extLst>
      <p:ext uri="{BB962C8B-B14F-4D97-AF65-F5344CB8AC3E}">
        <p14:creationId xmlns="" xmlns:p14="http://schemas.microsoft.com/office/powerpoint/2010/main" val="41416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5"/>
          <p:cNvSpPr txBox="1">
            <a:spLocks/>
          </p:cNvSpPr>
          <p:nvPr/>
        </p:nvSpPr>
        <p:spPr>
          <a:xfrm>
            <a:off x="7010400" y="6926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196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270843"/>
            <a:ext cx="71287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Осуществление строительного контроля (технического надзора)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НИУ МГСУ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8470" y="1203163"/>
            <a:ext cx="8776018" cy="10737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u="sng" dirty="0"/>
              <a:t>Полный комплекс услуг строительного контроля заказчика с </a:t>
            </a:r>
            <a:r>
              <a:rPr lang="ru-RU" sz="1300" u="sng" dirty="0" smtClean="0"/>
              <a:t>2013-по 2014 г.</a:t>
            </a:r>
            <a:r>
              <a:rPr lang="ru-RU" u="sng" dirty="0" smtClean="0"/>
              <a:t> </a:t>
            </a:r>
            <a:endParaRPr lang="ru-RU" dirty="0"/>
          </a:p>
          <a:p>
            <a:pPr algn="ctr"/>
            <a:r>
              <a:rPr lang="ru-RU" sz="1400" b="1" dirty="0" smtClean="0"/>
              <a:t>Расчетные </a:t>
            </a:r>
            <a:r>
              <a:rPr lang="ru-RU" sz="1400" b="1" dirty="0" smtClean="0"/>
              <a:t>и конструктивные решения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шатра </a:t>
            </a:r>
            <a:r>
              <a:rPr lang="ru-RU" sz="1400" b="1" dirty="0" smtClean="0"/>
              <a:t>ротонды Воскресенского собора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Ансамбля </a:t>
            </a:r>
            <a:r>
              <a:rPr lang="ru-RU" sz="1400" b="1" dirty="0" smtClean="0"/>
              <a:t>Ново-Иерусалимского монастыря</a:t>
            </a:r>
          </a:p>
          <a:p>
            <a:pPr algn="ctr"/>
            <a:r>
              <a:rPr lang="ru-RU" sz="1400" dirty="0" smtClean="0"/>
              <a:t>Объект является памятником русской архитектуры</a:t>
            </a:r>
            <a:endParaRPr lang="ru-RU" sz="1400" dirty="0"/>
          </a:p>
        </p:txBody>
      </p:sp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48880"/>
            <a:ext cx="3038848" cy="2983821"/>
          </a:xfrm>
          <a:prstGeom prst="rect">
            <a:avLst/>
          </a:prstGeom>
        </p:spPr>
      </p:pic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3778980" cy="2952328"/>
          </a:xfrm>
          <a:prstGeom prst="rect">
            <a:avLst/>
          </a:prstGeom>
        </p:spPr>
      </p:pic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050934"/>
            <a:ext cx="3672408" cy="2487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16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470" y="1203163"/>
            <a:ext cx="8776018" cy="1217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u="sng" dirty="0"/>
              <a:t>Полный комплекс услуг строительного контроля заказчика с </a:t>
            </a:r>
            <a:r>
              <a:rPr lang="ru-RU" sz="1300" u="sng" dirty="0" smtClean="0"/>
              <a:t>2015.</a:t>
            </a:r>
            <a:r>
              <a:rPr lang="ru-RU" u="sng" dirty="0" smtClean="0"/>
              <a:t> </a:t>
            </a:r>
            <a:endParaRPr lang="ru-RU" dirty="0"/>
          </a:p>
          <a:p>
            <a:pPr algn="ctr"/>
            <a:r>
              <a:rPr lang="ru-RU" sz="1400" b="1" dirty="0" smtClean="0"/>
              <a:t>ВДЦ «Океан» </a:t>
            </a:r>
            <a:r>
              <a:rPr lang="ru-RU" sz="1400" b="1" dirty="0" err="1" smtClean="0"/>
              <a:t>г.Владивасток</a:t>
            </a:r>
            <a:endParaRPr lang="ru-RU" sz="1400" b="1" dirty="0"/>
          </a:p>
          <a:p>
            <a:pPr algn="ctr"/>
            <a:r>
              <a:rPr lang="ru-RU" sz="1400" i="1" dirty="0">
                <a:latin typeface="Times New Roman"/>
                <a:ea typeface="Calibri"/>
              </a:rPr>
              <a:t>«Жилой дом для малосемейных сотрудников и </a:t>
            </a:r>
            <a:r>
              <a:rPr lang="ru-RU" sz="1400" i="1" dirty="0" smtClean="0">
                <a:latin typeface="Times New Roman"/>
                <a:ea typeface="Calibri"/>
              </a:rPr>
              <a:t>вожатых»</a:t>
            </a:r>
            <a:r>
              <a:rPr lang="ru-RU" sz="1400" i="1" dirty="0" smtClean="0"/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Times New Roman"/>
                <a:ea typeface="Calibri"/>
                <a:cs typeface="Times New Roman"/>
              </a:rPr>
              <a:t>«Общественный центр дружины «Парус» со столовой </a:t>
            </a:r>
            <a:endParaRPr lang="ru-RU" sz="1200" i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Times New Roman"/>
                <a:ea typeface="Calibri"/>
                <a:cs typeface="Times New Roman"/>
              </a:rPr>
              <a:t>на 650 мест и медицинским пунктом»</a:t>
            </a:r>
            <a:endParaRPr lang="ru-RU" sz="1200" i="1" dirty="0">
              <a:ea typeface="Calibri"/>
              <a:cs typeface="Times New Roman"/>
            </a:endParaRPr>
          </a:p>
          <a:p>
            <a:pPr algn="ctr"/>
            <a:endParaRPr lang="ru-RU" sz="1400" dirty="0"/>
          </a:p>
        </p:txBody>
      </p:sp>
      <p:pic>
        <p:nvPicPr>
          <p:cNvPr id="1026" name="Picture 2" descr="C:\Users\Валерий Степанович\Desktop\1214268648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16" y="4171203"/>
            <a:ext cx="4148170" cy="2320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лерий Степанович\Desktop\DSC021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916"/>
          <a:stretch/>
        </p:blipFill>
        <p:spPr bwMode="auto">
          <a:xfrm>
            <a:off x="204372" y="2564904"/>
            <a:ext cx="8744214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лерий Степанович\Desktop\DSC02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2" y="4270274"/>
            <a:ext cx="4596044" cy="2221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270843"/>
            <a:ext cx="71287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Осуществление строительного контроля (технического надзора)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НИУ МГСУ</a:t>
            </a:r>
          </a:p>
        </p:txBody>
      </p:sp>
    </p:spTree>
    <p:extLst>
      <p:ext uri="{BB962C8B-B14F-4D97-AF65-F5344CB8AC3E}">
        <p14:creationId xmlns="" xmlns:p14="http://schemas.microsoft.com/office/powerpoint/2010/main" val="200793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7" y="2420888"/>
            <a:ext cx="4427984" cy="420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01" y="2564904"/>
            <a:ext cx="5455079" cy="300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8470" y="1203163"/>
            <a:ext cx="8776018" cy="1217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u="sng" dirty="0"/>
              <a:t>Полный комплекс услуг строительного контроля заказчика с </a:t>
            </a:r>
            <a:r>
              <a:rPr lang="ru-RU" sz="1300" u="sng" dirty="0" smtClean="0"/>
              <a:t>2016.</a:t>
            </a:r>
            <a:r>
              <a:rPr lang="ru-RU" u="sng" dirty="0" smtClean="0"/>
              <a:t> </a:t>
            </a:r>
            <a:endParaRPr lang="ru-RU" dirty="0"/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Федерального государственного автономного образовательного учреждения высшего образования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«Московский государственный институт международных отношений (университет) Министерства иностранных дел Российской Федерации»</a:t>
            </a:r>
            <a:endParaRPr lang="ru-RU" sz="1600" b="1" dirty="0">
              <a:latin typeface="Arial"/>
              <a:ea typeface="Times New Roman"/>
              <a:cs typeface="Times New Roman"/>
            </a:endParaRPr>
          </a:p>
          <a:p>
            <a:pPr algn="ctr"/>
            <a:endParaRPr lang="ru-RU" sz="1400" dirty="0"/>
          </a:p>
        </p:txBody>
      </p:sp>
      <p:pic>
        <p:nvPicPr>
          <p:cNvPr id="3" name="Рисунок 2" descr="DSC02070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816424" cy="18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91680" y="270843"/>
            <a:ext cx="71287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Осуществление строительного контроля (технического надзора)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НИУ МГСУ</a:t>
            </a:r>
          </a:p>
        </p:txBody>
      </p:sp>
    </p:spTree>
    <p:extLst>
      <p:ext uri="{BB962C8B-B14F-4D97-AF65-F5344CB8AC3E}">
        <p14:creationId xmlns="" xmlns:p14="http://schemas.microsoft.com/office/powerpoint/2010/main" val="126275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5"/>
          <p:cNvSpPr txBox="1">
            <a:spLocks/>
          </p:cNvSpPr>
          <p:nvPr/>
        </p:nvSpPr>
        <p:spPr>
          <a:xfrm>
            <a:off x="7010400" y="6926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748E6-CDC7-4539-8516-C8FB926195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196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270843"/>
            <a:ext cx="71287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Myriad Pro" pitchFamily="34" charset="0"/>
              </a:rPr>
              <a:t>О</a:t>
            </a: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существления строительного контроля (технического надзора)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yriad Pro" pitchFamily="34" charset="0"/>
              </a:rPr>
              <a:t>НИУ МГСУ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1124744"/>
            <a:ext cx="8568952" cy="1226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u="sng" dirty="0" smtClean="0"/>
              <a:t>Инженерное сопровождение и мониторинг качества выполнения строительно-монтажных и проектных работ с 2015г. –по </a:t>
            </a:r>
            <a:r>
              <a:rPr lang="ru-RU" sz="1300" u="sng" dirty="0" err="1" smtClean="0"/>
              <a:t>нв</a:t>
            </a:r>
            <a:r>
              <a:rPr lang="ru-RU" sz="1300" u="sng" dirty="0" smtClean="0"/>
              <a:t>.</a:t>
            </a:r>
          </a:p>
          <a:p>
            <a:pPr algn="ctr"/>
            <a:r>
              <a:rPr lang="ru-RU" sz="1300" b="1" dirty="0" smtClean="0"/>
              <a:t>«Реконструкция кузовного корпуса АМО ЗИЛ с устройством наземной автостоянки, офисных помещений и апартаментов» </a:t>
            </a:r>
          </a:p>
          <a:p>
            <a:pPr algn="ctr"/>
            <a:r>
              <a:rPr lang="ru-RU" sz="1300" dirty="0" smtClean="0"/>
              <a:t>Площадь застройки -27 100 м2</a:t>
            </a:r>
          </a:p>
          <a:p>
            <a:pPr algn="ctr"/>
            <a:r>
              <a:rPr lang="ru-RU" sz="1300" dirty="0" smtClean="0"/>
              <a:t>Площадь здания 240 000 м2</a:t>
            </a:r>
            <a:endParaRPr lang="ru-RU" sz="13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399" y="4030167"/>
            <a:ext cx="849694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SERVER1\share\Лейбман Д.М\Презентация МГИМО\Кузовной ЗИЛ\0_a459a_a499cd3b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8" y="2419751"/>
            <a:ext cx="3231125" cy="1581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1\share\Лейбман Д.М\Презентация МГИМО\Кузовной ЗИЛ\a5b88d4a3ccb639b37ea87071fb88b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63" y="2419751"/>
            <a:ext cx="2969617" cy="1581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1\share\Лейбман Д.М\Презентация МГИМО\Кузовной ЗИЛ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408583"/>
            <a:ext cx="3384376" cy="1581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6" y="4031908"/>
            <a:ext cx="82089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u="sng" dirty="0">
                <a:latin typeface="+mn-lt"/>
              </a:rPr>
              <a:t>Инженерное сопровождение и мониторинг качества выполнения строительно-монтажных </a:t>
            </a:r>
            <a:r>
              <a:rPr lang="ru-RU" sz="1300" u="sng" dirty="0" smtClean="0">
                <a:latin typeface="+mn-lt"/>
              </a:rPr>
              <a:t> работ, включая инструментальный контроль  2012г</a:t>
            </a:r>
            <a:r>
              <a:rPr lang="ru-RU" sz="1300" u="sng" dirty="0">
                <a:latin typeface="+mn-lt"/>
              </a:rPr>
              <a:t>. </a:t>
            </a:r>
          </a:p>
          <a:p>
            <a:pPr algn="ctr"/>
            <a:r>
              <a:rPr lang="ru-RU" sz="1300" b="1" dirty="0" smtClean="0">
                <a:latin typeface="+mn-lt"/>
              </a:rPr>
              <a:t>Гиперкуб – первое здание инновационного центра «</a:t>
            </a:r>
            <a:r>
              <a:rPr lang="ru-RU" sz="1300" b="1" dirty="0" err="1" smtClean="0">
                <a:latin typeface="+mn-lt"/>
              </a:rPr>
              <a:t>Сколково</a:t>
            </a:r>
            <a:r>
              <a:rPr lang="ru-RU" sz="1300" b="1" dirty="0" smtClean="0">
                <a:latin typeface="+mn-lt"/>
              </a:rPr>
              <a:t>»</a:t>
            </a:r>
            <a:endParaRPr lang="ru-RU" sz="1300" b="1" dirty="0">
              <a:latin typeface="+mn-lt"/>
            </a:endParaRPr>
          </a:p>
        </p:txBody>
      </p:sp>
      <p:pic>
        <p:nvPicPr>
          <p:cNvPr id="2053" name="Picture 5" descr="\\SERVER1\share\Лейбман Д.М\Презентация МГИМО\куб\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71164"/>
            <a:ext cx="3216648" cy="1917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SERVER1\share\Лейбман Д.М\Презентация МГИМО\куб\KMO_131097_00417_1_t2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31" y="4771165"/>
            <a:ext cx="2520279" cy="1917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SERVER1\share\Лейбман Д.М\Презентация МГИМО\куб\610x457_Quality97_650x487_Quality97_HYPERCUBE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17" y="4771165"/>
            <a:ext cx="3261614" cy="1917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55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d6f1a242b24fda9b5ae85096a62a90c7c264f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4148</TotalTime>
  <Words>1006</Words>
  <Application>Microsoft Office PowerPoint</Application>
  <PresentationFormat>Экран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Александровна Безуглова</dc:creator>
  <cp:lastModifiedBy>KuzinaAF</cp:lastModifiedBy>
  <cp:revision>474</cp:revision>
  <cp:lastPrinted>2014-03-03T11:38:03Z</cp:lastPrinted>
  <dcterms:created xsi:type="dcterms:W3CDTF">2013-12-13T09:30:33Z</dcterms:created>
  <dcterms:modified xsi:type="dcterms:W3CDTF">2016-07-12T08:44:41Z</dcterms:modified>
</cp:coreProperties>
</file>